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95EEDE-4CBD-48E1-8B10-DBFB786D20B2}">
  <a:tblStyle styleId="{B895EEDE-4CBD-48E1-8B10-DBFB786D20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d4846667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ad484666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Humza</a:t>
            </a:r>
            <a:endParaRPr/>
          </a:p>
        </p:txBody>
      </p:sp>
      <p:sp>
        <p:nvSpPr>
          <p:cNvPr id="84" name="Google Shape;84;gad48466675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d6227d59b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d6227d59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humza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dashboard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kevin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devasharee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alan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d6d060c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d6d060c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2f03e2e6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2f03e2e6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d6d060cf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d6d060cf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d6227d40b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d6227d40b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d6227d40b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ad6227d40b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d6227d40b_3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ad6227d40b_3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d6227d40b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ad6227d40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ad4846667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ad4846667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d6227d40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ad6227d40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d48466675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ad4846667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ad48466675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ad7e5d3eb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ad7e5d3eb5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ad48466675_0_1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ad4846667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With current regulations, non-fatal traffic accidents will decline over time, however fatal accidents have stayed consistent and require intervention.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Impact Type, Speeding, Age, Visibility, Light, Cyclist, Passenger, Redlight, Emergency Vehicle, Road Class, City Vehicle, and Truck are the most significant factors influencing the likelihood of a fatal accident.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ad48466675_0_1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ad4846667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ad4846667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ad4846667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ad48466675_0_1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ad7e5d3eb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ad7e5d3eb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7e5d3eb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ad7e5d3eb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d48466675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ad4846667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havent been able to reduce fatal injuries over the years, but we have reduced non fatal injuries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need to create a model that detects potential that a crash will be fatal and we can stop it beforehand</a:t>
            </a:r>
            <a:endParaRPr/>
          </a:p>
        </p:txBody>
      </p:sp>
      <p:sp>
        <p:nvSpPr>
          <p:cNvPr id="100" name="Google Shape;100;gad48466675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d48466675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ad4846667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ad48466675_0_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48466675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ad48466675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d48466675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ad4846667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Humza</a:t>
            </a:r>
            <a:endParaRPr/>
          </a:p>
        </p:txBody>
      </p:sp>
      <p:sp>
        <p:nvSpPr>
          <p:cNvPr id="149" name="Google Shape;149;gad48466675_0_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d7e5d3eb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ad7e5d3eb5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4846667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d4846667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d6227d40b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d6227d40b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nk Title - With Formal Logo ">
  <p:cSld name="Pink Title - With Formal Logo 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9533" y="657351"/>
            <a:ext cx="2052226" cy="53032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/>
          <p:nvPr/>
        </p:nvSpPr>
        <p:spPr>
          <a:xfrm>
            <a:off x="0" y="1761660"/>
            <a:ext cx="9144000" cy="33816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413538" y="1761662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sz="3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13538" y="2787774"/>
            <a:ext cx="77769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500"/>
              </a:spcBef>
              <a:spcAft>
                <a:spcPts val="500"/>
              </a:spcAft>
              <a:buClr>
                <a:srgbClr val="888888"/>
              </a:buClr>
              <a:buSzPts val="8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539552" y="4894011"/>
            <a:ext cx="684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1160671" y="4894011"/>
            <a:ext cx="61656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179513" y="4894011"/>
            <a:ext cx="360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6518" y="4317427"/>
            <a:ext cx="2199938" cy="489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nk Blank - Logo Right">
  <p:cSld name="Pink Blank - Logo Righ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19802" y="314269"/>
            <a:ext cx="1212274" cy="31326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539552" y="4894011"/>
            <a:ext cx="684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1160671" y="4894011"/>
            <a:ext cx="61656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179513" y="4894011"/>
            <a:ext cx="360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51521" y="628651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spcBef>
                <a:spcPts val="300"/>
              </a:spcBef>
              <a:spcAft>
                <a:spcPts val="0"/>
              </a:spcAft>
              <a:buClr>
                <a:srgbClr val="A5A5A5"/>
              </a:buClr>
              <a:buSzPts val="1100"/>
              <a:buNone/>
              <a:defRPr b="0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500"/>
              </a:spcBef>
              <a:spcAft>
                <a:spcPts val="50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251520" y="1113588"/>
            <a:ext cx="8637600" cy="3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rgbClr val="262626"/>
              </a:buClr>
              <a:buSzPts val="9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2pPr>
            <a:lvl3pPr indent="-298450" lvl="2" marL="13716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■"/>
              <a:defRPr/>
            </a:lvl3pPr>
            <a:lvl4pPr indent="-298450" lvl="3" marL="18288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●"/>
              <a:defRPr/>
            </a:lvl4pPr>
            <a:lvl5pPr indent="-298450" lvl="4" marL="22860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5pPr>
            <a:lvl6pPr indent="-29845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6pPr>
            <a:lvl7pPr indent="-29845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/>
            </a:lvl7pPr>
            <a:lvl8pPr indent="-29845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8pPr>
            <a:lvl9pPr indent="-298450" lvl="8" marL="4114800" rtl="0" algn="l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nk Title Bar - Top Right">
  <p:cSld name="Pink Title Bar - Top Righ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0" y="628651"/>
            <a:ext cx="9144000" cy="4002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0" type="dt"/>
          </p:nvPr>
        </p:nvSpPr>
        <p:spPr>
          <a:xfrm>
            <a:off x="539552" y="4894011"/>
            <a:ext cx="684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1160671" y="4894011"/>
            <a:ext cx="61656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179513" y="4894011"/>
            <a:ext cx="360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ct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500"/>
              </a:spcBef>
              <a:spcAft>
                <a:spcPts val="50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251520" y="1113588"/>
            <a:ext cx="8637600" cy="3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rgbClr val="262626"/>
              </a:buClr>
              <a:buSzPts val="9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2pPr>
            <a:lvl3pPr indent="-298450" lvl="2" marL="13716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■"/>
              <a:defRPr/>
            </a:lvl3pPr>
            <a:lvl4pPr indent="-298450" lvl="3" marL="18288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●"/>
              <a:defRPr/>
            </a:lvl4pPr>
            <a:lvl5pPr indent="-298450" lvl="4" marL="22860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5pPr>
            <a:lvl6pPr indent="-29845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6pPr>
            <a:lvl7pPr indent="-29845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/>
            </a:lvl7pPr>
            <a:lvl8pPr indent="-29845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8pPr>
            <a:lvl9pPr indent="-298450" lvl="8" marL="4114800" rtl="0" algn="l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Char char="■"/>
              <a:defRPr/>
            </a:lvl9pPr>
          </a:lstStyle>
          <a:p/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19802" y="238815"/>
            <a:ext cx="1212274" cy="313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nk Half Horizontal">
  <p:cSld name="Pink Half Horizontal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0" y="0"/>
            <a:ext cx="9144000" cy="24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rtl="0" algn="l">
              <a:spcBef>
                <a:spcPts val="200"/>
              </a:spcBef>
              <a:spcAft>
                <a:spcPts val="0"/>
              </a:spcAft>
              <a:buClr>
                <a:srgbClr val="262626"/>
              </a:buClr>
              <a:buSzPts val="900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2pPr>
            <a:lvl3pPr indent="-298450" lvl="2" marL="13716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■"/>
              <a:defRPr/>
            </a:lvl3pPr>
            <a:lvl4pPr indent="-298450" lvl="3" marL="18288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●"/>
              <a:defRPr/>
            </a:lvl4pPr>
            <a:lvl5pPr indent="-298450" lvl="4" marL="2286000" rtl="0" algn="l"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100"/>
              <a:buChar char="○"/>
              <a:defRPr/>
            </a:lvl5pPr>
            <a:lvl6pPr indent="-298450" lvl="5" marL="2743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/>
            </a:lvl6pPr>
            <a:lvl7pPr indent="-298450" lvl="6" marL="32004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/>
            </a:lvl7pPr>
            <a:lvl8pPr indent="-298450" lvl="7" marL="36576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/>
            </a:lvl8pPr>
            <a:lvl9pPr indent="-298450" lvl="8" marL="4114800" rtl="0" algn="l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16"/>
          <p:cNvSpPr/>
          <p:nvPr/>
        </p:nvSpPr>
        <p:spPr>
          <a:xfrm>
            <a:off x="0" y="2409732"/>
            <a:ext cx="9144000" cy="27339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 txBox="1"/>
          <p:nvPr>
            <p:ph type="ctrTitle"/>
          </p:nvPr>
        </p:nvSpPr>
        <p:spPr>
          <a:xfrm>
            <a:off x="251521" y="2787774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2" type="subTitle"/>
          </p:nvPr>
        </p:nvSpPr>
        <p:spPr>
          <a:xfrm>
            <a:off x="251521" y="3209329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500"/>
              </a:spcBef>
              <a:spcAft>
                <a:spcPts val="500"/>
              </a:spcAft>
              <a:buClr>
                <a:srgbClr val="888888"/>
              </a:buClr>
              <a:buSzPts val="8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Relationship Id="rId5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413538" y="1761662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"/>
              <a:t>TPS Case Competition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413538" y="2787774"/>
            <a:ext cx="77769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/>
              <a:t>Team Co-MMA</a:t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413550" y="4418138"/>
            <a:ext cx="5994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November 26, 2020</a:t>
            </a:r>
            <a:endParaRPr b="1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Prepared by </a:t>
            </a:r>
            <a:r>
              <a:rPr b="1" lang="en" sz="1100">
                <a:solidFill>
                  <a:schemeClr val="lt1"/>
                </a:solidFill>
              </a:rPr>
              <a:t>Humza Butt, Kevin Zhang, Alan Liu, Devashree Kumar</a:t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193" name="Google Shape;193;p26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Overview </a:t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300" y="1525475"/>
            <a:ext cx="4955401" cy="279582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/>
          <p:nvPr/>
        </p:nvSpPr>
        <p:spPr>
          <a:xfrm>
            <a:off x="1722300" y="3981025"/>
            <a:ext cx="5517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202300" y="3935500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Pie chart for the factors involving in accidents (alcohol, speeding, etc.)</a:t>
            </a:r>
            <a:endParaRPr sz="1200"/>
          </a:p>
        </p:txBody>
      </p:sp>
      <p:sp>
        <p:nvSpPr>
          <p:cNvPr id="197" name="Google Shape;197;p26"/>
          <p:cNvSpPr/>
          <p:nvPr/>
        </p:nvSpPr>
        <p:spPr>
          <a:xfrm>
            <a:off x="1746600" y="1603550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6"/>
          <p:cNvSpPr/>
          <p:nvPr/>
        </p:nvSpPr>
        <p:spPr>
          <a:xfrm rot="865063">
            <a:off x="1616499" y="2391011"/>
            <a:ext cx="1398855" cy="22672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6"/>
          <p:cNvSpPr/>
          <p:nvPr/>
        </p:nvSpPr>
        <p:spPr>
          <a:xfrm>
            <a:off x="202300" y="2239750"/>
            <a:ext cx="1577100" cy="42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Filter for 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Fatal &amp; Non-Fatal</a:t>
            </a:r>
            <a:endParaRPr sz="1200"/>
          </a:p>
        </p:txBody>
      </p:sp>
      <p:sp>
        <p:nvSpPr>
          <p:cNvPr id="200" name="Google Shape;200;p26"/>
          <p:cNvSpPr/>
          <p:nvPr/>
        </p:nvSpPr>
        <p:spPr>
          <a:xfrm rot="-1235599">
            <a:off x="1750577" y="3111372"/>
            <a:ext cx="377844" cy="22594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6"/>
          <p:cNvSpPr/>
          <p:nvPr/>
        </p:nvSpPr>
        <p:spPr>
          <a:xfrm rot="10800000">
            <a:off x="7049700" y="38806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7364600" y="1751375"/>
            <a:ext cx="1577100" cy="56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Accident </a:t>
            </a:r>
            <a:r>
              <a:rPr lang="en" sz="1200"/>
              <a:t>Map (color indicate districts) </a:t>
            </a:r>
            <a:endParaRPr sz="1200"/>
          </a:p>
        </p:txBody>
      </p:sp>
      <p:sp>
        <p:nvSpPr>
          <p:cNvPr id="203" name="Google Shape;203;p26"/>
          <p:cNvSpPr/>
          <p:nvPr/>
        </p:nvSpPr>
        <p:spPr>
          <a:xfrm rot="10800000">
            <a:off x="6992600" y="192237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7364600" y="2816000"/>
            <a:ext cx="1577100" cy="56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Date Slicer (select date range)</a:t>
            </a:r>
            <a:endParaRPr sz="1200"/>
          </a:p>
        </p:txBody>
      </p:sp>
      <p:sp>
        <p:nvSpPr>
          <p:cNvPr id="205" name="Google Shape;205;p26"/>
          <p:cNvSpPr/>
          <p:nvPr/>
        </p:nvSpPr>
        <p:spPr>
          <a:xfrm rot="10800000">
            <a:off x="5354000" y="2919338"/>
            <a:ext cx="2010600" cy="19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 rot="5400000">
            <a:off x="4942675" y="1445876"/>
            <a:ext cx="3171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2754300" y="1042450"/>
            <a:ext cx="3482400" cy="42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Pie chart for the type of vehicle involving in accidents (cyclist, truck, etc.)</a:t>
            </a:r>
            <a:endParaRPr sz="1200"/>
          </a:p>
        </p:txBody>
      </p:sp>
      <p:sp>
        <p:nvSpPr>
          <p:cNvPr id="208" name="Google Shape;208;p26"/>
          <p:cNvSpPr/>
          <p:nvPr/>
        </p:nvSpPr>
        <p:spPr>
          <a:xfrm flipH="1" rot="5400000">
            <a:off x="4454400" y="4237649"/>
            <a:ext cx="4437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6"/>
          <p:cNvSpPr/>
          <p:nvPr/>
        </p:nvSpPr>
        <p:spPr>
          <a:xfrm>
            <a:off x="3534300" y="4563750"/>
            <a:ext cx="2283900" cy="225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Pie chart for the impact type</a:t>
            </a:r>
            <a:endParaRPr sz="1200"/>
          </a:p>
        </p:txBody>
      </p:sp>
      <p:sp>
        <p:nvSpPr>
          <p:cNvPr id="210" name="Google Shape;210;p26"/>
          <p:cNvSpPr/>
          <p:nvPr/>
        </p:nvSpPr>
        <p:spPr>
          <a:xfrm>
            <a:off x="202300" y="3216700"/>
            <a:ext cx="1577100" cy="290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Total Accident #</a:t>
            </a:r>
            <a:endParaRPr sz="1200"/>
          </a:p>
        </p:txBody>
      </p:sp>
      <p:sp>
        <p:nvSpPr>
          <p:cNvPr id="211" name="Google Shape;211;p26"/>
          <p:cNvSpPr/>
          <p:nvPr/>
        </p:nvSpPr>
        <p:spPr>
          <a:xfrm>
            <a:off x="202300" y="1099500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Graph for Fatal and Non-Fatal  Injury Count by Year</a:t>
            </a:r>
            <a:endParaRPr sz="1200"/>
          </a:p>
        </p:txBody>
      </p:sp>
      <p:sp>
        <p:nvSpPr>
          <p:cNvPr id="212" name="Google Shape;212;p26"/>
          <p:cNvSpPr/>
          <p:nvPr/>
        </p:nvSpPr>
        <p:spPr>
          <a:xfrm>
            <a:off x="7364600" y="3792150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Bar chart for Accidents by Districts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</a:t>
            </a:r>
            <a:endParaRPr/>
          </a:p>
        </p:txBody>
      </p:sp>
      <p:sp>
        <p:nvSpPr>
          <p:cNvPr id="218" name="Google Shape;218;p27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Hourly Analysis </a:t>
            </a:r>
            <a:endParaRPr/>
          </a:p>
        </p:txBody>
      </p:sp>
      <p:sp>
        <p:nvSpPr>
          <p:cNvPr id="219" name="Google Shape;219;p27"/>
          <p:cNvSpPr txBox="1"/>
          <p:nvPr/>
        </p:nvSpPr>
        <p:spPr>
          <a:xfrm>
            <a:off x="2378875" y="1221575"/>
            <a:ext cx="191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7388" y="1043200"/>
            <a:ext cx="4189224" cy="236976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/>
          <p:nvPr/>
        </p:nvSpPr>
        <p:spPr>
          <a:xfrm>
            <a:off x="2105400" y="15592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7"/>
          <p:cNvSpPr/>
          <p:nvPr/>
        </p:nvSpPr>
        <p:spPr>
          <a:xfrm>
            <a:off x="571275" y="1221575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Number of </a:t>
            </a:r>
            <a:r>
              <a:rPr lang="en" sz="1200"/>
              <a:t>Accident type by hours (Fatal vs. Non-Fatal)</a:t>
            </a:r>
            <a:endParaRPr sz="1200"/>
          </a:p>
        </p:txBody>
      </p:sp>
      <p:sp>
        <p:nvSpPr>
          <p:cNvPr id="223" name="Google Shape;223;p27"/>
          <p:cNvSpPr/>
          <p:nvPr/>
        </p:nvSpPr>
        <p:spPr>
          <a:xfrm rot="-9470806">
            <a:off x="5010024" y="3353925"/>
            <a:ext cx="988902" cy="16050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6995625" y="2397225"/>
            <a:ext cx="1662900" cy="86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Number of Accident involving Aggressive </a:t>
            </a:r>
            <a:r>
              <a:rPr lang="en" sz="1200"/>
              <a:t>Driving</a:t>
            </a:r>
            <a:r>
              <a:rPr lang="en" sz="1200"/>
              <a:t> and Speeding by hours</a:t>
            </a:r>
            <a:endParaRPr sz="1200"/>
          </a:p>
        </p:txBody>
      </p:sp>
      <p:sp>
        <p:nvSpPr>
          <p:cNvPr id="225" name="Google Shape;225;p27"/>
          <p:cNvSpPr/>
          <p:nvPr/>
        </p:nvSpPr>
        <p:spPr>
          <a:xfrm>
            <a:off x="6995625" y="1240775"/>
            <a:ext cx="1662900" cy="86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Accident that involves Pedestrians</a:t>
            </a:r>
            <a:endParaRPr sz="1200"/>
          </a:p>
        </p:txBody>
      </p:sp>
      <p:sp>
        <p:nvSpPr>
          <p:cNvPr id="226" name="Google Shape;226;p27"/>
          <p:cNvSpPr/>
          <p:nvPr/>
        </p:nvSpPr>
        <p:spPr>
          <a:xfrm>
            <a:off x="2105400" y="271567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/>
          <p:nvPr/>
        </p:nvSpPr>
        <p:spPr>
          <a:xfrm>
            <a:off x="571275" y="2397225"/>
            <a:ext cx="1577100" cy="86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Number of Accident involving Alcohol and Disability by hours</a:t>
            </a:r>
            <a:endParaRPr sz="1200"/>
          </a:p>
        </p:txBody>
      </p:sp>
      <p:sp>
        <p:nvSpPr>
          <p:cNvPr id="228" name="Google Shape;228;p27"/>
          <p:cNvSpPr/>
          <p:nvPr/>
        </p:nvSpPr>
        <p:spPr>
          <a:xfrm rot="10800000">
            <a:off x="6623625" y="274577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/>
          <p:nvPr/>
        </p:nvSpPr>
        <p:spPr>
          <a:xfrm rot="10800000">
            <a:off x="6623625" y="15592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7"/>
          <p:cNvSpPr txBox="1"/>
          <p:nvPr/>
        </p:nvSpPr>
        <p:spPr>
          <a:xfrm>
            <a:off x="251525" y="3627575"/>
            <a:ext cx="5112000" cy="13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Alcohol Consumption and Speeding related accidents peaked at 2 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Aggressive Driving related accidents peaked at 9 am and 6 pm (Rush Hours)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Disability involved in accidents majority during daytime. </a:t>
            </a: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5953725" y="3428425"/>
            <a:ext cx="2704800" cy="48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Accident type (Fatal vs. Non-Fatal)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</a:t>
            </a:r>
            <a:endParaRPr/>
          </a:p>
        </p:txBody>
      </p:sp>
      <p:sp>
        <p:nvSpPr>
          <p:cNvPr id="237" name="Google Shape;237;p28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External Factors</a:t>
            </a:r>
            <a:endParaRPr/>
          </a:p>
        </p:txBody>
      </p:sp>
      <p:sp>
        <p:nvSpPr>
          <p:cNvPr id="238" name="Google Shape;238;p28"/>
          <p:cNvSpPr txBox="1"/>
          <p:nvPr/>
        </p:nvSpPr>
        <p:spPr>
          <a:xfrm>
            <a:off x="2378875" y="1221575"/>
            <a:ext cx="191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/>
          <p:nvPr/>
        </p:nvSpPr>
        <p:spPr>
          <a:xfrm>
            <a:off x="1879575" y="337577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8"/>
          <p:cNvSpPr/>
          <p:nvPr/>
        </p:nvSpPr>
        <p:spPr>
          <a:xfrm>
            <a:off x="345450" y="3038125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Number of Accident type by Month (Fatal vs. Non-Fatal)</a:t>
            </a:r>
            <a:endParaRPr sz="1200"/>
          </a:p>
        </p:txBody>
      </p:sp>
      <p:sp>
        <p:nvSpPr>
          <p:cNvPr id="241" name="Google Shape;241;p28"/>
          <p:cNvSpPr/>
          <p:nvPr/>
        </p:nvSpPr>
        <p:spPr>
          <a:xfrm>
            <a:off x="7140050" y="4090200"/>
            <a:ext cx="1662900" cy="86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Accident with respect to Light</a:t>
            </a:r>
            <a:endParaRPr sz="1200"/>
          </a:p>
        </p:txBody>
      </p:sp>
      <p:sp>
        <p:nvSpPr>
          <p:cNvPr id="242" name="Google Shape;242;p28"/>
          <p:cNvSpPr/>
          <p:nvPr/>
        </p:nvSpPr>
        <p:spPr>
          <a:xfrm>
            <a:off x="1879575" y="45322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/>
          <p:nvPr/>
        </p:nvSpPr>
        <p:spPr>
          <a:xfrm>
            <a:off x="345450" y="4213775"/>
            <a:ext cx="1577100" cy="86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Number of Accident with respect to </a:t>
            </a:r>
            <a:r>
              <a:rPr lang="en" sz="1200"/>
              <a:t>Visibility</a:t>
            </a:r>
            <a:endParaRPr sz="1200"/>
          </a:p>
        </p:txBody>
      </p:sp>
      <p:sp>
        <p:nvSpPr>
          <p:cNvPr id="244" name="Google Shape;244;p28"/>
          <p:cNvSpPr/>
          <p:nvPr/>
        </p:nvSpPr>
        <p:spPr>
          <a:xfrm rot="10800000">
            <a:off x="6768050" y="4438750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/>
        </p:nvSpPr>
        <p:spPr>
          <a:xfrm>
            <a:off x="94825" y="1260925"/>
            <a:ext cx="69969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Fatal accidents consistent throughout the seasons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Road condition does not significantly contribute fatal accidents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Drivers are less aggressive in Winters (where the road condition is bad)</a:t>
            </a:r>
            <a:endParaRPr/>
          </a:p>
        </p:txBody>
      </p:sp>
      <p:pic>
        <p:nvPicPr>
          <p:cNvPr id="246" name="Google Shape;2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1575" y="2571751"/>
            <a:ext cx="4516476" cy="253850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/>
          <p:nvPr/>
        </p:nvSpPr>
        <p:spPr>
          <a:xfrm rot="9195089">
            <a:off x="5427784" y="2323564"/>
            <a:ext cx="1215130" cy="25303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6509825" y="2002700"/>
            <a:ext cx="2427300" cy="42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Accident type (Fatal vs. Non-Fatal)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</a:t>
            </a:r>
            <a:endParaRPr/>
          </a:p>
        </p:txBody>
      </p:sp>
      <p:sp>
        <p:nvSpPr>
          <p:cNvPr id="254" name="Google Shape;254;p29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Street </a:t>
            </a:r>
            <a:r>
              <a:rPr lang="en"/>
              <a:t>Analysis </a:t>
            </a:r>
            <a:endParaRPr/>
          </a:p>
        </p:txBody>
      </p:sp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900" y="2212175"/>
            <a:ext cx="5192186" cy="293132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9"/>
          <p:cNvSpPr/>
          <p:nvPr/>
        </p:nvSpPr>
        <p:spPr>
          <a:xfrm>
            <a:off x="1658150" y="45056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"/>
          <p:cNvSpPr/>
          <p:nvPr/>
        </p:nvSpPr>
        <p:spPr>
          <a:xfrm>
            <a:off x="81050" y="2212175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List of Street with most speeding related accidents</a:t>
            </a:r>
            <a:endParaRPr sz="1200"/>
          </a:p>
        </p:txBody>
      </p:sp>
      <p:sp>
        <p:nvSpPr>
          <p:cNvPr id="258" name="Google Shape;258;p29"/>
          <p:cNvSpPr/>
          <p:nvPr/>
        </p:nvSpPr>
        <p:spPr>
          <a:xfrm rot="5400000">
            <a:off x="3507950" y="1993701"/>
            <a:ext cx="3171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"/>
          <p:cNvSpPr/>
          <p:nvPr/>
        </p:nvSpPr>
        <p:spPr>
          <a:xfrm>
            <a:off x="81050" y="4052450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Street Map involving Speeding (size </a:t>
            </a:r>
            <a:r>
              <a:rPr lang="en" sz="1200"/>
              <a:t>indicates</a:t>
            </a:r>
            <a:r>
              <a:rPr lang="en" sz="1200"/>
              <a:t> the cases of speed related accidents) </a:t>
            </a:r>
            <a:endParaRPr sz="1200"/>
          </a:p>
        </p:txBody>
      </p:sp>
      <p:sp>
        <p:nvSpPr>
          <p:cNvPr id="260" name="Google Shape;260;p29"/>
          <p:cNvSpPr/>
          <p:nvPr/>
        </p:nvSpPr>
        <p:spPr>
          <a:xfrm rot="5396259">
            <a:off x="5098129" y="2324530"/>
            <a:ext cx="827100" cy="20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9"/>
          <p:cNvSpPr/>
          <p:nvPr/>
        </p:nvSpPr>
        <p:spPr>
          <a:xfrm>
            <a:off x="7452425" y="4052450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Street Map involving Alcohol (size indicates the cases of speed related accidents) </a:t>
            </a:r>
            <a:endParaRPr sz="1200"/>
          </a:p>
        </p:txBody>
      </p:sp>
      <p:sp>
        <p:nvSpPr>
          <p:cNvPr id="262" name="Google Shape;262;p29"/>
          <p:cNvSpPr/>
          <p:nvPr/>
        </p:nvSpPr>
        <p:spPr>
          <a:xfrm rot="10800000">
            <a:off x="7080425" y="4438250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9"/>
          <p:cNvSpPr/>
          <p:nvPr/>
        </p:nvSpPr>
        <p:spPr>
          <a:xfrm>
            <a:off x="1658150" y="25498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9"/>
          <p:cNvSpPr/>
          <p:nvPr/>
        </p:nvSpPr>
        <p:spPr>
          <a:xfrm rot="10800000">
            <a:off x="7080425" y="254982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7452425" y="2212175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List of Street with most alcohol related accidents</a:t>
            </a:r>
            <a:endParaRPr sz="1200"/>
          </a:p>
        </p:txBody>
      </p:sp>
      <p:sp>
        <p:nvSpPr>
          <p:cNvPr id="266" name="Google Shape;266;p29"/>
          <p:cNvSpPr/>
          <p:nvPr/>
        </p:nvSpPr>
        <p:spPr>
          <a:xfrm>
            <a:off x="2282875" y="1113875"/>
            <a:ext cx="17658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Graph with the seriousness of injury related to Speeding and </a:t>
            </a:r>
            <a:r>
              <a:rPr lang="en" sz="1200"/>
              <a:t>Alcohol</a:t>
            </a:r>
            <a:r>
              <a:rPr lang="en" sz="1200"/>
              <a:t> </a:t>
            </a:r>
            <a:endParaRPr sz="1200"/>
          </a:p>
        </p:txBody>
      </p:sp>
      <p:sp>
        <p:nvSpPr>
          <p:cNvPr id="267" name="Google Shape;267;p29"/>
          <p:cNvSpPr/>
          <p:nvPr/>
        </p:nvSpPr>
        <p:spPr>
          <a:xfrm>
            <a:off x="4179825" y="1113875"/>
            <a:ext cx="17658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Counts </a:t>
            </a:r>
            <a:r>
              <a:rPr lang="en" sz="1200"/>
              <a:t>related</a:t>
            </a:r>
            <a:r>
              <a:rPr lang="en" sz="1200"/>
              <a:t> to speeding and alcohol cases 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</a:t>
            </a:r>
            <a:endParaRPr/>
          </a:p>
        </p:txBody>
      </p:sp>
      <p:sp>
        <p:nvSpPr>
          <p:cNvPr id="273" name="Google Shape;273;p30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Streetwise Fatality Analysis</a:t>
            </a:r>
            <a:endParaRPr/>
          </a:p>
        </p:txBody>
      </p:sp>
      <p:sp>
        <p:nvSpPr>
          <p:cNvPr id="274" name="Google Shape;274;p30"/>
          <p:cNvSpPr txBox="1"/>
          <p:nvPr/>
        </p:nvSpPr>
        <p:spPr>
          <a:xfrm>
            <a:off x="2378875" y="1221575"/>
            <a:ext cx="191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100" y="1563000"/>
            <a:ext cx="4591500" cy="323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9624" y="4343400"/>
            <a:ext cx="1084875" cy="46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0"/>
          <p:cNvSpPr txBox="1"/>
          <p:nvPr/>
        </p:nvSpPr>
        <p:spPr>
          <a:xfrm>
            <a:off x="4494350" y="1187300"/>
            <a:ext cx="41988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Fatal &amp; Non-Fatal Injury Analysis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78" name="Google Shape;278;p30"/>
          <p:cNvSpPr txBox="1"/>
          <p:nvPr/>
        </p:nvSpPr>
        <p:spPr>
          <a:xfrm>
            <a:off x="74750" y="1187300"/>
            <a:ext cx="41988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Neighbourhood Analysis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279" name="Google Shape;27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1602575"/>
            <a:ext cx="4095301" cy="26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0"/>
          <p:cNvSpPr txBox="1"/>
          <p:nvPr/>
        </p:nvSpPr>
        <p:spPr>
          <a:xfrm>
            <a:off x="24450" y="4319188"/>
            <a:ext cx="41988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4 neighbourhoods with highest likelihood of Fatal accidents - Clanton Park, Victoria Village, Lawrence Park(S) &amp; Morningside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</a:t>
            </a:r>
            <a:endParaRPr/>
          </a:p>
        </p:txBody>
      </p:sp>
      <p:sp>
        <p:nvSpPr>
          <p:cNvPr id="286" name="Google Shape;286;p31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Streetwise Crime Analysis</a:t>
            </a:r>
            <a:endParaRPr/>
          </a:p>
        </p:txBody>
      </p:sp>
      <p:sp>
        <p:nvSpPr>
          <p:cNvPr id="287" name="Google Shape;287;p31"/>
          <p:cNvSpPr txBox="1"/>
          <p:nvPr/>
        </p:nvSpPr>
        <p:spPr>
          <a:xfrm>
            <a:off x="2378875" y="1221575"/>
            <a:ext cx="191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100" y="1531500"/>
            <a:ext cx="4591500" cy="349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2925" y="3945375"/>
            <a:ext cx="973850" cy="104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1"/>
          <p:cNvSpPr txBox="1"/>
          <p:nvPr/>
        </p:nvSpPr>
        <p:spPr>
          <a:xfrm>
            <a:off x="968575" y="706125"/>
            <a:ext cx="45018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1"/>
          <p:cNvSpPr txBox="1"/>
          <p:nvPr/>
        </p:nvSpPr>
        <p:spPr>
          <a:xfrm>
            <a:off x="74750" y="1187300"/>
            <a:ext cx="41988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</a:rPr>
              <a:t>Likelihood of crime in neighbourhood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292" name="Google Shape;29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50" y="1531500"/>
            <a:ext cx="4198800" cy="2798274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1"/>
          <p:cNvSpPr txBox="1"/>
          <p:nvPr/>
        </p:nvSpPr>
        <p:spPr>
          <a:xfrm>
            <a:off x="-29975" y="4316375"/>
            <a:ext cx="41988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4 neighbourhoods with highest likelihood of fatal accidents are also the neighbourhoods with higher crime.</a:t>
            </a:r>
            <a:endParaRPr/>
          </a:p>
        </p:txBody>
      </p:sp>
      <p:sp>
        <p:nvSpPr>
          <p:cNvPr id="294" name="Google Shape;294;p31"/>
          <p:cNvSpPr txBox="1"/>
          <p:nvPr/>
        </p:nvSpPr>
        <p:spPr>
          <a:xfrm>
            <a:off x="4494350" y="1187300"/>
            <a:ext cx="41988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Analysis of various crimes in different neighbourhoods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/>
          <p:nvPr>
            <p:ph type="ctrTitle"/>
          </p:nvPr>
        </p:nvSpPr>
        <p:spPr>
          <a:xfrm>
            <a:off x="251521" y="2787774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</a:pPr>
            <a:r>
              <a:rPr lang="en"/>
              <a:t>Modelling Approach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3"/>
          <p:cNvPicPr preferRelativeResize="0"/>
          <p:nvPr/>
        </p:nvPicPr>
        <p:blipFill rotWithShape="1">
          <a:blip r:embed="rId3">
            <a:alphaModFix/>
          </a:blip>
          <a:srcRect b="4201" l="0" r="10297" t="4864"/>
          <a:stretch/>
        </p:blipFill>
        <p:spPr>
          <a:xfrm>
            <a:off x="251525" y="1488900"/>
            <a:ext cx="4250700" cy="31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3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Fatal vs Non-Fatal Injuries</a:t>
            </a:r>
            <a:endParaRPr/>
          </a:p>
        </p:txBody>
      </p:sp>
      <p:sp>
        <p:nvSpPr>
          <p:cNvPr id="306" name="Google Shape;306;p33"/>
          <p:cNvSpPr txBox="1"/>
          <p:nvPr>
            <p:ph idx="1" type="subTitle"/>
          </p:nvPr>
        </p:nvSpPr>
        <p:spPr>
          <a:xfrm>
            <a:off x="251521" y="62868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Trends</a:t>
            </a:r>
            <a:endParaRPr/>
          </a:p>
        </p:txBody>
      </p:sp>
      <p:sp>
        <p:nvSpPr>
          <p:cNvPr id="307" name="Google Shape;307;p33"/>
          <p:cNvSpPr txBox="1"/>
          <p:nvPr/>
        </p:nvSpPr>
        <p:spPr>
          <a:xfrm>
            <a:off x="251525" y="1157775"/>
            <a:ext cx="42507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Fatal and Non-Fatal Injuries over Time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4861625" y="11577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Insight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4861625" y="2565000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Recommendations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10" name="Google Shape;310;p33"/>
          <p:cNvPicPr preferRelativeResize="0"/>
          <p:nvPr/>
        </p:nvPicPr>
        <p:blipFill rotWithShape="1">
          <a:blip r:embed="rId4">
            <a:alphaModFix/>
          </a:blip>
          <a:srcRect b="11228" l="1873" r="5850" t="63441"/>
          <a:stretch/>
        </p:blipFill>
        <p:spPr>
          <a:xfrm>
            <a:off x="2315175" y="4783488"/>
            <a:ext cx="972350" cy="1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3"/>
          <p:cNvPicPr preferRelativeResize="0"/>
          <p:nvPr/>
        </p:nvPicPr>
        <p:blipFill rotWithShape="1">
          <a:blip r:embed="rId4">
            <a:alphaModFix/>
          </a:blip>
          <a:srcRect b="32663" l="1331" r="13879" t="41459"/>
          <a:stretch/>
        </p:blipFill>
        <p:spPr>
          <a:xfrm>
            <a:off x="1383900" y="4771425"/>
            <a:ext cx="931275" cy="15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3"/>
          <p:cNvSpPr txBox="1"/>
          <p:nvPr/>
        </p:nvSpPr>
        <p:spPr>
          <a:xfrm>
            <a:off x="4867925" y="1439175"/>
            <a:ext cx="3936300" cy="13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Non-fatal injury traffic accidents have been steadily decreasing over the years.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Fatal injury traffic accidents have stayed consistent throughout the years.</a:t>
            </a:r>
            <a:endParaRPr/>
          </a:p>
        </p:txBody>
      </p:sp>
      <p:sp>
        <p:nvSpPr>
          <p:cNvPr id="313" name="Google Shape;313;p33"/>
          <p:cNvSpPr txBox="1"/>
          <p:nvPr/>
        </p:nvSpPr>
        <p:spPr>
          <a:xfrm>
            <a:off x="4867925" y="2930875"/>
            <a:ext cx="3936300" cy="19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Create a model that can be used by officers to determine likelihood an accident may be fatal beforehand.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Data can be collected from 911 calls and can immediately be used to predict likelihood of fatality.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Save lives of those that may not have been immediately killed during a crash, but are likely to be.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3"/>
          <p:cNvSpPr/>
          <p:nvPr/>
        </p:nvSpPr>
        <p:spPr>
          <a:xfrm>
            <a:off x="1919600" y="2404525"/>
            <a:ext cx="983100" cy="4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Stricter regulations on where cycles should be located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December 11, 2015</a:t>
            </a:r>
            <a:endParaRPr sz="600"/>
          </a:p>
        </p:txBody>
      </p:sp>
      <p:sp>
        <p:nvSpPr>
          <p:cNvPr id="315" name="Google Shape;315;p33"/>
          <p:cNvSpPr/>
          <p:nvPr/>
        </p:nvSpPr>
        <p:spPr>
          <a:xfrm>
            <a:off x="2902732" y="2590840"/>
            <a:ext cx="2319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3"/>
          <p:cNvSpPr/>
          <p:nvPr/>
        </p:nvSpPr>
        <p:spPr>
          <a:xfrm>
            <a:off x="654325" y="2093450"/>
            <a:ext cx="983100" cy="4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Amendment</a:t>
            </a:r>
            <a:r>
              <a:rPr lang="en" sz="600"/>
              <a:t> to Highway Traffic Act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February 9, 2006</a:t>
            </a:r>
            <a:endParaRPr sz="600"/>
          </a:p>
        </p:txBody>
      </p:sp>
      <p:sp>
        <p:nvSpPr>
          <p:cNvPr id="317" name="Google Shape;317;p33"/>
          <p:cNvSpPr/>
          <p:nvPr/>
        </p:nvSpPr>
        <p:spPr>
          <a:xfrm rot="-5400000">
            <a:off x="624775" y="1842807"/>
            <a:ext cx="3765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3"/>
          <p:cNvSpPr/>
          <p:nvPr/>
        </p:nvSpPr>
        <p:spPr>
          <a:xfrm>
            <a:off x="2761125" y="1596038"/>
            <a:ext cx="983100" cy="49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High </a:t>
            </a:r>
            <a:r>
              <a:rPr lang="en" sz="600"/>
              <a:t>Occupancy</a:t>
            </a:r>
            <a:r>
              <a:rPr lang="en" sz="600"/>
              <a:t> Toll Act</a:t>
            </a:r>
            <a:endParaRPr sz="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December 14, 2017</a:t>
            </a:r>
            <a:endParaRPr sz="600"/>
          </a:p>
        </p:txBody>
      </p:sp>
      <p:sp>
        <p:nvSpPr>
          <p:cNvPr id="319" name="Google Shape;319;p33"/>
          <p:cNvSpPr/>
          <p:nvPr/>
        </p:nvSpPr>
        <p:spPr>
          <a:xfrm rot="5400000">
            <a:off x="3532457" y="2147002"/>
            <a:ext cx="231900" cy="12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Modeling Approach</a:t>
            </a:r>
            <a:endParaRPr/>
          </a:p>
        </p:txBody>
      </p:sp>
      <p:sp>
        <p:nvSpPr>
          <p:cNvPr id="325" name="Google Shape;325;p34"/>
          <p:cNvSpPr txBox="1"/>
          <p:nvPr>
            <p:ph idx="1" type="subTitle"/>
          </p:nvPr>
        </p:nvSpPr>
        <p:spPr>
          <a:xfrm>
            <a:off x="251521" y="62868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326" name="Google Shape;326;p34"/>
          <p:cNvSpPr txBox="1"/>
          <p:nvPr/>
        </p:nvSpPr>
        <p:spPr>
          <a:xfrm>
            <a:off x="251525" y="11577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 Overview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7" name="Google Shape;327;p34"/>
          <p:cNvSpPr txBox="1"/>
          <p:nvPr/>
        </p:nvSpPr>
        <p:spPr>
          <a:xfrm>
            <a:off x="251525" y="3058725"/>
            <a:ext cx="40593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Predictors</a:t>
            </a:r>
            <a:r>
              <a:rPr lang="en">
                <a:solidFill>
                  <a:schemeClr val="lt1"/>
                </a:solidFill>
              </a:rPr>
              <a:t> and Response Variable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4"/>
          <p:cNvSpPr txBox="1"/>
          <p:nvPr/>
        </p:nvSpPr>
        <p:spPr>
          <a:xfrm>
            <a:off x="4861625" y="11577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 Accuracy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4861625" y="3058725"/>
            <a:ext cx="40593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Predictor Ranking by Significance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264125" y="1452402"/>
            <a:ext cx="39363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Logistic Regression to determine likelihood of crash being fatal or non-fatal.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 using variables that can be obtained before officer gets to a collision.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Data was split 70/30 into training and test set to test for overfitting.</a:t>
            </a:r>
            <a:endParaRPr/>
          </a:p>
        </p:txBody>
      </p:sp>
      <p:graphicFrame>
        <p:nvGraphicFramePr>
          <p:cNvPr id="331" name="Google Shape;331;p34"/>
          <p:cNvGraphicFramePr/>
          <p:nvPr/>
        </p:nvGraphicFramePr>
        <p:xfrm>
          <a:off x="4867925" y="163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1312100"/>
                <a:gridCol w="1312100"/>
                <a:gridCol w="1312100"/>
              </a:tblGrid>
              <a:tr h="31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FFFF"/>
                          </a:solidFill>
                        </a:rPr>
                        <a:t>Training Set</a:t>
                      </a:r>
                      <a:endParaRPr b="1"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FFFF"/>
                          </a:solidFill>
                        </a:rPr>
                        <a:t>Test Set</a:t>
                      </a:r>
                      <a:endParaRPr b="1"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</a:tr>
              <a:tr h="317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FFFF"/>
                          </a:solidFill>
                        </a:rPr>
                        <a:t>Accuracy</a:t>
                      </a:r>
                      <a:endParaRPr b="1"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86.85%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86.07%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24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FFFFFF"/>
                          </a:solidFill>
                        </a:rPr>
                        <a:t>False Positive Rate</a:t>
                      </a:r>
                      <a:endParaRPr b="1" sz="11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B539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12.82%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13.49%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32" name="Google Shape;332;p34"/>
          <p:cNvGraphicFramePr/>
          <p:nvPr/>
        </p:nvGraphicFramePr>
        <p:xfrm>
          <a:off x="343563" y="3670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793450"/>
                <a:gridCol w="793450"/>
                <a:gridCol w="793450"/>
                <a:gridCol w="763325"/>
                <a:gridCol w="823575"/>
              </a:tblGrid>
              <a:tr h="390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Road Class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Speeding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Age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Visibility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Redlight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37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Cyclist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Passenger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Emergency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Vehicle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Light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337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City Vehicle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Truck</a:t>
                      </a:r>
                      <a:endParaRPr sz="800"/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Impact Type</a:t>
                      </a:r>
                      <a:endParaRPr sz="800"/>
                    </a:p>
                  </a:txBody>
                  <a:tcPr marT="91425" marB="91425" marR="91425" marL="91425"/>
                </a:tc>
                <a:tc hMerge="1"/>
                <a:tc hMerge="1"/>
              </a:tr>
            </a:tbl>
          </a:graphicData>
        </a:graphic>
      </p:graphicFrame>
      <p:sp>
        <p:nvSpPr>
          <p:cNvPr id="333" name="Google Shape;333;p34"/>
          <p:cNvSpPr txBox="1"/>
          <p:nvPr/>
        </p:nvSpPr>
        <p:spPr>
          <a:xfrm>
            <a:off x="257825" y="4768800"/>
            <a:ext cx="39489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Response Variable: ACCLASS</a:t>
            </a:r>
            <a:endParaRPr b="1" sz="1100"/>
          </a:p>
        </p:txBody>
      </p:sp>
      <p:sp>
        <p:nvSpPr>
          <p:cNvPr id="334" name="Google Shape;334;p34"/>
          <p:cNvSpPr txBox="1"/>
          <p:nvPr/>
        </p:nvSpPr>
        <p:spPr>
          <a:xfrm>
            <a:off x="251525" y="3340125"/>
            <a:ext cx="16158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Predictors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335" name="Google Shape;3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925" y="3340125"/>
            <a:ext cx="4059300" cy="180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6" name="Google Shape;336;p34"/>
          <p:cNvCxnSpPr/>
          <p:nvPr/>
        </p:nvCxnSpPr>
        <p:spPr>
          <a:xfrm>
            <a:off x="5962750" y="3412375"/>
            <a:ext cx="0" cy="16671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Model Dashboard</a:t>
            </a:r>
            <a:endParaRPr/>
          </a:p>
        </p:txBody>
      </p:sp>
      <p:sp>
        <p:nvSpPr>
          <p:cNvPr id="342" name="Google Shape;342;p35"/>
          <p:cNvSpPr txBox="1"/>
          <p:nvPr>
            <p:ph idx="1" type="subTitle"/>
          </p:nvPr>
        </p:nvSpPr>
        <p:spPr>
          <a:xfrm>
            <a:off x="222196" y="62868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Interactive Dashboard</a:t>
            </a:r>
            <a:endParaRPr/>
          </a:p>
        </p:txBody>
      </p:sp>
      <p:pic>
        <p:nvPicPr>
          <p:cNvPr id="343" name="Google Shape;3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225" y="1922450"/>
            <a:ext cx="5022575" cy="274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5"/>
          <p:cNvSpPr/>
          <p:nvPr/>
        </p:nvSpPr>
        <p:spPr>
          <a:xfrm>
            <a:off x="167150" y="3316400"/>
            <a:ext cx="15771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Predicted and actual results of an accident for an individual. Data is adjustable by year</a:t>
            </a:r>
            <a:endParaRPr sz="1200"/>
          </a:p>
        </p:txBody>
      </p:sp>
      <p:sp>
        <p:nvSpPr>
          <p:cNvPr id="345" name="Google Shape;345;p35"/>
          <p:cNvSpPr/>
          <p:nvPr/>
        </p:nvSpPr>
        <p:spPr>
          <a:xfrm>
            <a:off x="1744250" y="3654050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5"/>
          <p:cNvSpPr/>
          <p:nvPr/>
        </p:nvSpPr>
        <p:spPr>
          <a:xfrm rot="5400000">
            <a:off x="4404238" y="1976751"/>
            <a:ext cx="317100" cy="20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5"/>
          <p:cNvSpPr/>
          <p:nvPr/>
        </p:nvSpPr>
        <p:spPr>
          <a:xfrm>
            <a:off x="3679888" y="1021250"/>
            <a:ext cx="1765800" cy="90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Table that represents the type of data needed for the model to make predictions</a:t>
            </a:r>
            <a:endParaRPr sz="1200"/>
          </a:p>
        </p:txBody>
      </p:sp>
      <p:sp>
        <p:nvSpPr>
          <p:cNvPr id="348" name="Google Shape;348;p35"/>
          <p:cNvSpPr/>
          <p:nvPr/>
        </p:nvSpPr>
        <p:spPr>
          <a:xfrm>
            <a:off x="7302800" y="4002575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Summary board to describe selected individual and where they were located</a:t>
            </a:r>
            <a:endParaRPr sz="1200"/>
          </a:p>
        </p:txBody>
      </p:sp>
      <p:sp>
        <p:nvSpPr>
          <p:cNvPr id="349" name="Google Shape;349;p35"/>
          <p:cNvSpPr/>
          <p:nvPr/>
        </p:nvSpPr>
        <p:spPr>
          <a:xfrm rot="10800000">
            <a:off x="6930800" y="4388375"/>
            <a:ext cx="372000" cy="225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5"/>
          <p:cNvSpPr/>
          <p:nvPr/>
        </p:nvSpPr>
        <p:spPr>
          <a:xfrm rot="10076572">
            <a:off x="6477948" y="3317294"/>
            <a:ext cx="861710" cy="22570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Implementation of Model</a:t>
            </a:r>
            <a:endParaRPr/>
          </a:p>
        </p:txBody>
      </p:sp>
      <p:sp>
        <p:nvSpPr>
          <p:cNvPr id="352" name="Google Shape;352;p35"/>
          <p:cNvSpPr/>
          <p:nvPr/>
        </p:nvSpPr>
        <p:spPr>
          <a:xfrm>
            <a:off x="7250248" y="2429236"/>
            <a:ext cx="1577100" cy="99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Accuracy rate of model and absolute value of number of correct predictions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251521" y="628651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None/>
            </a:pPr>
            <a:r>
              <a:rPr lang="en"/>
              <a:t>Toronto Police Service</a:t>
            </a:r>
            <a:endParaRPr/>
          </a:p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505873" y="1119075"/>
            <a:ext cx="5603100" cy="3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Executive Summary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Background &amp; Business Problem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Problem Statement</a:t>
            </a:r>
            <a:endParaRPr b="1" sz="1300"/>
          </a:p>
          <a:p>
            <a:pPr indent="-31115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Managerial Question</a:t>
            </a:r>
            <a:endParaRPr sz="1300"/>
          </a:p>
          <a:p>
            <a:pPr indent="-31115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Analytical Question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Key Data Sources Overview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Exploratory Analysis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Further Analysis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Modeling Approach</a:t>
            </a:r>
            <a:endParaRPr b="1" sz="1300"/>
          </a:p>
          <a:p>
            <a:pPr indent="-31115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Model Trustworthiness </a:t>
            </a:r>
            <a:endParaRPr sz="1300"/>
          </a:p>
          <a:p>
            <a:pPr indent="-31115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Key Findings / Recommendation</a:t>
            </a:r>
            <a:endParaRPr b="1" sz="1300"/>
          </a:p>
          <a:p>
            <a:pPr indent="-31115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Next Steps</a:t>
            </a:r>
            <a:endParaRPr b="1" sz="1300"/>
          </a:p>
          <a:p>
            <a:pPr indent="0" lvl="0" marL="45720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b="1" sz="13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6"/>
          <p:cNvSpPr txBox="1"/>
          <p:nvPr>
            <p:ph type="ctrTitle"/>
          </p:nvPr>
        </p:nvSpPr>
        <p:spPr>
          <a:xfrm>
            <a:off x="251521" y="2787774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</a:pPr>
            <a:r>
              <a:rPr lang="en"/>
              <a:t>Dashboard Demonstration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7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64" name="Google Shape;364;p37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TPS</a:t>
            </a:r>
            <a:endParaRPr/>
          </a:p>
        </p:txBody>
      </p:sp>
      <p:sp>
        <p:nvSpPr>
          <p:cNvPr id="365" name="Google Shape;365;p37"/>
          <p:cNvSpPr txBox="1"/>
          <p:nvPr/>
        </p:nvSpPr>
        <p:spPr>
          <a:xfrm>
            <a:off x="308600" y="1170400"/>
            <a:ext cx="40593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Overall Findings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6" name="Google Shape;366;p37"/>
          <p:cNvSpPr txBox="1"/>
          <p:nvPr/>
        </p:nvSpPr>
        <p:spPr>
          <a:xfrm>
            <a:off x="4671875" y="1170400"/>
            <a:ext cx="40593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Tactical Recommendations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7"/>
          <p:cNvSpPr txBox="1"/>
          <p:nvPr/>
        </p:nvSpPr>
        <p:spPr>
          <a:xfrm>
            <a:off x="308600" y="3359925"/>
            <a:ext cx="4059300" cy="17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Aggressive Driving during rush hour, leading to the most accidents.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Alcohol</a:t>
            </a:r>
            <a:r>
              <a:rPr lang="en" sz="1200"/>
              <a:t> and speeding related accidents occur mostly around 2AM.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Neighborhoods with the most likelihood of having a fatal accident coincide with the ones with the highest likelihood of a crime occuring.</a:t>
            </a:r>
            <a:endParaRPr sz="1200"/>
          </a:p>
        </p:txBody>
      </p:sp>
      <p:sp>
        <p:nvSpPr>
          <p:cNvPr id="368" name="Google Shape;368;p37"/>
          <p:cNvSpPr txBox="1"/>
          <p:nvPr/>
        </p:nvSpPr>
        <p:spPr>
          <a:xfrm>
            <a:off x="4623075" y="1513050"/>
            <a:ext cx="4059300" cy="31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Create a model to predict the likelihood of a traffic accident becoming fatal beforehand to allow for officers to act more urgently.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Allocate resources in neighborhoods where there are higher crimes and higher likelihoods of fatal accidents.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Put more police force on streets where speeding and driving under influence (eg,. Alcohol ) are likely to happen at the </a:t>
            </a:r>
            <a:r>
              <a:rPr lang="en" sz="1200">
                <a:solidFill>
                  <a:schemeClr val="dk1"/>
                </a:solidFill>
              </a:rPr>
              <a:t>specific</a:t>
            </a:r>
            <a:r>
              <a:rPr lang="en" sz="1200">
                <a:solidFill>
                  <a:schemeClr val="dk1"/>
                </a:solidFill>
              </a:rPr>
              <a:t> hours (eg,. 2 am).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Use our dashboard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369" name="Google Shape;369;p37"/>
          <p:cNvSpPr txBox="1"/>
          <p:nvPr/>
        </p:nvSpPr>
        <p:spPr>
          <a:xfrm>
            <a:off x="813613" y="1513038"/>
            <a:ext cx="177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Non-fatal Accidents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Fatal Accidents</a:t>
            </a:r>
            <a:endParaRPr sz="1200"/>
          </a:p>
        </p:txBody>
      </p:sp>
      <p:sp>
        <p:nvSpPr>
          <p:cNvPr id="370" name="Google Shape;370;p37"/>
          <p:cNvSpPr txBox="1"/>
          <p:nvPr/>
        </p:nvSpPr>
        <p:spPr>
          <a:xfrm>
            <a:off x="363600" y="1522800"/>
            <a:ext cx="12501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t/>
            </a:r>
            <a:endParaRPr sz="1300"/>
          </a:p>
        </p:txBody>
      </p:sp>
      <p:graphicFrame>
        <p:nvGraphicFramePr>
          <p:cNvPr id="371" name="Google Shape;371;p37"/>
          <p:cNvGraphicFramePr/>
          <p:nvPr/>
        </p:nvGraphicFramePr>
        <p:xfrm>
          <a:off x="813613" y="2398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724775"/>
                <a:gridCol w="724775"/>
                <a:gridCol w="724775"/>
                <a:gridCol w="697250"/>
                <a:gridCol w="752300"/>
              </a:tblGrid>
              <a:tr h="23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Road Class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Speeding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Age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Visibility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Redlight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33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Cyclist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Passenger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Emergency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Vehicle 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Light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33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City Vehicle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Truck</a:t>
                      </a:r>
                      <a:endParaRPr sz="800"/>
                    </a:p>
                  </a:txBody>
                  <a:tcPr marT="91425" marB="91425" marR="91425" marL="91425"/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Impact Type</a:t>
                      </a:r>
                      <a:endParaRPr sz="800"/>
                    </a:p>
                  </a:txBody>
                  <a:tcPr marT="91425" marB="91425" marR="91425" marL="91425"/>
                </a:tc>
                <a:tc hMerge="1"/>
                <a:tc hMerge="1"/>
              </a:tr>
            </a:tbl>
          </a:graphicData>
        </a:graphic>
      </p:graphicFrame>
      <p:sp>
        <p:nvSpPr>
          <p:cNvPr id="372" name="Google Shape;372;p37"/>
          <p:cNvSpPr txBox="1"/>
          <p:nvPr/>
        </p:nvSpPr>
        <p:spPr>
          <a:xfrm>
            <a:off x="326950" y="2076338"/>
            <a:ext cx="39336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Significant</a:t>
            </a:r>
            <a:r>
              <a:rPr lang="en" sz="1200"/>
              <a:t> factors for fatal accidents</a:t>
            </a:r>
            <a:endParaRPr sz="1200"/>
          </a:p>
        </p:txBody>
      </p:sp>
      <p:pic>
        <p:nvPicPr>
          <p:cNvPr id="373" name="Google Shape;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375" y="1475550"/>
            <a:ext cx="330000" cy="3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8375" y="1829300"/>
            <a:ext cx="330000" cy="3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</a:t>
            </a:r>
            <a:endParaRPr/>
          </a:p>
        </p:txBody>
      </p:sp>
      <p:sp>
        <p:nvSpPr>
          <p:cNvPr id="380" name="Google Shape;380;p38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Future Considerations</a:t>
            </a:r>
            <a:endParaRPr/>
          </a:p>
        </p:txBody>
      </p:sp>
      <p:sp>
        <p:nvSpPr>
          <p:cNvPr id="381" name="Google Shape;381;p38"/>
          <p:cNvSpPr txBox="1"/>
          <p:nvPr/>
        </p:nvSpPr>
        <p:spPr>
          <a:xfrm>
            <a:off x="251525" y="11438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2" name="Google Shape;382;p38"/>
          <p:cNvSpPr txBox="1"/>
          <p:nvPr/>
        </p:nvSpPr>
        <p:spPr>
          <a:xfrm>
            <a:off x="4861625" y="11438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Next Steps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3" name="Google Shape;383;p38"/>
          <p:cNvSpPr txBox="1"/>
          <p:nvPr/>
        </p:nvSpPr>
        <p:spPr>
          <a:xfrm>
            <a:off x="4867925" y="1538000"/>
            <a:ext cx="39363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</a:t>
            </a:r>
            <a:r>
              <a:rPr lang="en"/>
              <a:t>different</a:t>
            </a:r>
            <a:r>
              <a:rPr lang="en"/>
              <a:t> modeling algorithms to increase accuracy of predictions and reduce false positive rates.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Discuss with stakeholders about what information should be collected by police for their reports.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Evaluate effectiveness of dashboard and model by using fatality count as a KPI.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Look at legislation and determine the impact of that on accident count in Toronto.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84" name="Google Shape;384;p38"/>
          <p:cNvGraphicFramePr/>
          <p:nvPr/>
        </p:nvGraphicFramePr>
        <p:xfrm>
          <a:off x="251525" y="160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1897875"/>
                <a:gridCol w="1897875"/>
              </a:tblGrid>
              <a:tr h="25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Request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Reasoning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5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Data on when a fatality occurred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To determine if fatalities from traffic accidents </a:t>
                      </a:r>
                      <a:r>
                        <a:rPr lang="en" sz="1000"/>
                        <a:t>occurred</a:t>
                      </a:r>
                      <a:r>
                        <a:rPr lang="en" sz="1000"/>
                        <a:t> at the moment of accident or during ambulance ride or hospital. To better utilize the model to save lives.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625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Variable: Who is responsible for the accident?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Can be useful predictor to determine who is more injured or likely to be in a fatal accident.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9"/>
          <p:cNvSpPr txBox="1"/>
          <p:nvPr>
            <p:ph type="ctrTitle"/>
          </p:nvPr>
        </p:nvSpPr>
        <p:spPr>
          <a:xfrm>
            <a:off x="251521" y="2787774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</a:pPr>
            <a:r>
              <a:rPr lang="en"/>
              <a:t>Thank You		</a:t>
            </a:r>
            <a:endParaRPr/>
          </a:p>
        </p:txBody>
      </p:sp>
      <p:sp>
        <p:nvSpPr>
          <p:cNvPr id="390" name="Google Shape;390;p39"/>
          <p:cNvSpPr txBox="1"/>
          <p:nvPr>
            <p:ph idx="2" type="subTitle"/>
          </p:nvPr>
        </p:nvSpPr>
        <p:spPr>
          <a:xfrm>
            <a:off x="251521" y="3209329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Q&amp;A</a:t>
            </a:r>
            <a:endParaRPr/>
          </a:p>
        </p:txBody>
      </p:sp>
      <p:sp>
        <p:nvSpPr>
          <p:cNvPr id="391" name="Google Shape;391;p39"/>
          <p:cNvSpPr txBox="1"/>
          <p:nvPr>
            <p:ph idx="1" type="body"/>
          </p:nvPr>
        </p:nvSpPr>
        <p:spPr>
          <a:xfrm>
            <a:off x="0" y="0"/>
            <a:ext cx="9144000" cy="2409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2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0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Appendix</a:t>
            </a:r>
            <a:endParaRPr/>
          </a:p>
        </p:txBody>
      </p:sp>
      <p:pic>
        <p:nvPicPr>
          <p:cNvPr id="397" name="Google Shape;39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25" y="1338251"/>
            <a:ext cx="4516925" cy="27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650" y="1092975"/>
            <a:ext cx="3744000" cy="403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1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Appendix</a:t>
            </a:r>
            <a:endParaRPr/>
          </a:p>
        </p:txBody>
      </p:sp>
      <p:pic>
        <p:nvPicPr>
          <p:cNvPr id="404" name="Google Shape;40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125" y="1638328"/>
            <a:ext cx="56769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TPS Case</a:t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251525" y="1120100"/>
            <a:ext cx="39918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Business Problem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484075" y="1120100"/>
            <a:ext cx="43806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Used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293400" y="3087313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Main Findings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4484075" y="3083625"/>
            <a:ext cx="43806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Recommendation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212550" y="1363538"/>
            <a:ext cx="4110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Reduction of Fatal casualties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Reduction in # of Severe injuries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Address safety of most vulnerable users of the transportation system</a:t>
            </a:r>
            <a:endParaRPr sz="1100"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Pedestrians, cyclists, adults, teens and etc.</a:t>
            </a:r>
            <a:endParaRPr sz="11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09" name="Google Shape;109;p19"/>
          <p:cNvSpPr txBox="1"/>
          <p:nvPr/>
        </p:nvSpPr>
        <p:spPr>
          <a:xfrm>
            <a:off x="4484075" y="3424425"/>
            <a:ext cx="4202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Dashboard </a:t>
            </a:r>
            <a:endParaRPr sz="1100"/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</a:t>
            </a:r>
            <a:r>
              <a:rPr lang="en" sz="1100"/>
              <a:t>redict the fatal beforehand to allow for officers to act more urgently.</a:t>
            </a:r>
            <a:endParaRPr sz="1100"/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Allocate resources in specific neighborhoods </a:t>
            </a:r>
            <a:endParaRPr sz="1100"/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Allocate more police force on specific streets for speeding and Alcohol </a:t>
            </a:r>
            <a:endParaRPr sz="1100"/>
          </a:p>
        </p:txBody>
      </p:sp>
      <p:sp>
        <p:nvSpPr>
          <p:cNvPr id="110" name="Google Shape;110;p19"/>
          <p:cNvSpPr txBox="1"/>
          <p:nvPr/>
        </p:nvSpPr>
        <p:spPr>
          <a:xfrm>
            <a:off x="186600" y="3316225"/>
            <a:ext cx="4202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Alcohol</a:t>
            </a:r>
            <a:r>
              <a:rPr lang="en" sz="1100">
                <a:solidFill>
                  <a:schemeClr val="dk1"/>
                </a:solidFill>
              </a:rPr>
              <a:t> and Speeding peaks at </a:t>
            </a:r>
            <a:r>
              <a:rPr b="1" lang="en">
                <a:solidFill>
                  <a:srgbClr val="FF0000"/>
                </a:solidFill>
              </a:rPr>
              <a:t>2:00 AM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Rush Hours  </a:t>
            </a:r>
            <a:r>
              <a:rPr b="1" lang="en" sz="1600">
                <a:solidFill>
                  <a:srgbClr val="FF0000"/>
                </a:solidFill>
              </a:rPr>
              <a:t>=</a:t>
            </a:r>
            <a:r>
              <a:rPr lang="en" sz="1100">
                <a:solidFill>
                  <a:schemeClr val="dk1"/>
                </a:solidFill>
              </a:rPr>
              <a:t>  </a:t>
            </a:r>
            <a:r>
              <a:rPr lang="en" sz="1100">
                <a:solidFill>
                  <a:schemeClr val="dk1"/>
                </a:solidFill>
              </a:rPr>
              <a:t>Aggressive Driving </a:t>
            </a: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100">
                <a:solidFill>
                  <a:schemeClr val="dk1"/>
                </a:solidFill>
              </a:rPr>
              <a:t>Correlation: Crime &amp; Fatal Accidents</a:t>
            </a:r>
            <a:endParaRPr sz="1000">
              <a:solidFill>
                <a:schemeClr val="dk1"/>
              </a:solidFill>
            </a:endParaRPr>
          </a:p>
        </p:txBody>
      </p:sp>
      <p:graphicFrame>
        <p:nvGraphicFramePr>
          <p:cNvPr id="111" name="Google Shape;111;p19"/>
          <p:cNvGraphicFramePr/>
          <p:nvPr/>
        </p:nvGraphicFramePr>
        <p:xfrm>
          <a:off x="4543175" y="156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1330875"/>
                <a:gridCol w="2931525"/>
              </a:tblGrid>
              <a:tr h="15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Dataset Name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3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KSI Data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Traffic Collision: </a:t>
                      </a:r>
                      <a:r>
                        <a:rPr lang="en" sz="1100"/>
                        <a:t>Killed or Seriously Injured (KSI) from 2006 – 2019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63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Reported Crime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Auto Theft, Break and Enter, Robbery and Theft from 2014 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– 2019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2" name="Google Shape;112;p19"/>
          <p:cNvSpPr txBox="1"/>
          <p:nvPr/>
        </p:nvSpPr>
        <p:spPr>
          <a:xfrm>
            <a:off x="657463" y="3365013"/>
            <a:ext cx="177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Non-fatal Accidents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Fatal Accidents</a:t>
            </a:r>
            <a:endParaRPr sz="1100"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950" y="3365025"/>
            <a:ext cx="281400" cy="2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8650" y="3646425"/>
            <a:ext cx="330000" cy="3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Business Problem		</a:t>
            </a:r>
            <a:endParaRPr/>
          </a:p>
        </p:txBody>
      </p:sp>
      <p:sp>
        <p:nvSpPr>
          <p:cNvPr id="121" name="Google Shape;121;p20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Current Situation</a:t>
            </a:r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251525" y="115777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Business Overview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4653825" y="1157775"/>
            <a:ext cx="40593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Purpose / Problems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100775" y="1439175"/>
            <a:ext cx="4250400" cy="1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Established in 1834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2984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It was the first local police service created in North America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Primary agency responsible for providing law enforcement and policing services in Toronto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4572000" y="1439175"/>
            <a:ext cx="4141200" cy="1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318 fatal &amp; non-fatal injuries in Toronto for 2019.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Non-fatal injuries - Declining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Fatal traffic accidents - Consistent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Due to limited resources, device smarter ways to reduce traffic related injuries and fatalities.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 </a:t>
            </a:r>
            <a:endParaRPr sz="11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6" name="Google Shape;126;p20"/>
          <p:cNvSpPr txBox="1"/>
          <p:nvPr/>
        </p:nvSpPr>
        <p:spPr>
          <a:xfrm>
            <a:off x="297375" y="2827975"/>
            <a:ext cx="84615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Vision Zero Plan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6082350" y="4051950"/>
            <a:ext cx="663000" cy="22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800" y="3172275"/>
            <a:ext cx="2976723" cy="18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/>
          <p:nvPr/>
        </p:nvSpPr>
        <p:spPr>
          <a:xfrm>
            <a:off x="3878250" y="3348525"/>
            <a:ext cx="2109600" cy="159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3988788" y="3479400"/>
            <a:ext cx="1888500" cy="13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Vision Zero Plan</a:t>
            </a:r>
            <a:endParaRPr b="1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Objective : </a:t>
            </a:r>
            <a:r>
              <a:rPr lang="en" sz="1300"/>
              <a:t>The city of Toronto is committed to reduce traffic-related deaths &amp; injuries to zero.</a:t>
            </a:r>
            <a:endParaRPr sz="1300"/>
          </a:p>
        </p:txBody>
      </p:sp>
      <p:sp>
        <p:nvSpPr>
          <p:cNvPr id="131" name="Google Shape;131;p20"/>
          <p:cNvSpPr/>
          <p:nvPr/>
        </p:nvSpPr>
        <p:spPr>
          <a:xfrm>
            <a:off x="6839850" y="3363450"/>
            <a:ext cx="2109600" cy="1598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6745350" y="3363450"/>
            <a:ext cx="2457000" cy="15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Comprehensive 5-year (2017-2021) action plan focused on reducing traffic-related fatalities &amp; serious injuries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About 10% reduction in pedestrian fatalities from 2013 to 2019</a:t>
            </a:r>
            <a:endParaRPr sz="1100"/>
          </a:p>
        </p:txBody>
      </p:sp>
      <p:sp>
        <p:nvSpPr>
          <p:cNvPr id="133" name="Google Shape;133;p20"/>
          <p:cNvSpPr/>
          <p:nvPr/>
        </p:nvSpPr>
        <p:spPr>
          <a:xfrm>
            <a:off x="3120750" y="4051950"/>
            <a:ext cx="663000" cy="22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lang="en"/>
              <a:t>Managerial and Analytical Objectives</a:t>
            </a:r>
            <a:endParaRPr/>
          </a:p>
        </p:txBody>
      </p:sp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-28575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0" name="Google Shape;140;p21"/>
          <p:cNvSpPr txBox="1"/>
          <p:nvPr>
            <p:ph idx="2" type="body"/>
          </p:nvPr>
        </p:nvSpPr>
        <p:spPr>
          <a:xfrm>
            <a:off x="251525" y="1113600"/>
            <a:ext cx="4814700" cy="3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b="1" lang="en" sz="1300">
                <a:solidFill>
                  <a:schemeClr val="dk1"/>
                </a:solidFill>
              </a:rPr>
              <a:t>Managerial question</a:t>
            </a:r>
            <a:endParaRPr b="1" sz="13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How can TPS reduce fatality and serious </a:t>
            </a:r>
            <a:r>
              <a:rPr lang="en" sz="1200">
                <a:solidFill>
                  <a:schemeClr val="dk1"/>
                </a:solidFill>
              </a:rPr>
              <a:t>injuries</a:t>
            </a:r>
            <a:r>
              <a:rPr lang="en" sz="1200">
                <a:solidFill>
                  <a:schemeClr val="dk1"/>
                </a:solidFill>
              </a:rPr>
              <a:t> related to traffic accidents?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Who/What should TPS focus their resources? What safety measurement can TPS implement?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How can TPS </a:t>
            </a:r>
            <a:r>
              <a:rPr lang="en" sz="1200">
                <a:solidFill>
                  <a:schemeClr val="dk1"/>
                </a:solidFill>
              </a:rPr>
              <a:t>evaluate</a:t>
            </a:r>
            <a:r>
              <a:rPr lang="en" sz="1200">
                <a:solidFill>
                  <a:schemeClr val="dk1"/>
                </a:solidFill>
              </a:rPr>
              <a:t> these implementations? 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b="1" lang="en" sz="1300">
                <a:solidFill>
                  <a:schemeClr val="dk1"/>
                </a:solidFill>
              </a:rPr>
              <a:t>Analytical question</a:t>
            </a:r>
            <a:endParaRPr b="1" sz="13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What are the significant variables that impact the likelihood of an accident being Fatal or Non-Fatal?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What are the external factors that influence traffic accidents?</a:t>
            </a:r>
            <a:endParaRPr sz="1200">
              <a:solidFill>
                <a:schemeClr val="dk1"/>
              </a:solidFill>
            </a:endParaRPr>
          </a:p>
          <a:p>
            <a:pPr indent="0" lvl="0" marL="469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179513" y="4894011"/>
            <a:ext cx="360000" cy="1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 rotWithShape="1">
          <a:blip r:embed="rId3">
            <a:alphaModFix/>
          </a:blip>
          <a:srcRect b="13744" l="14762" r="16828" t="8337"/>
          <a:stretch/>
        </p:blipFill>
        <p:spPr>
          <a:xfrm>
            <a:off x="5280927" y="1782600"/>
            <a:ext cx="3374250" cy="244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/>
        </p:nvSpPr>
        <p:spPr>
          <a:xfrm>
            <a:off x="5931975" y="1355600"/>
            <a:ext cx="21690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2019 Traffic Fatality Map</a:t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 rotWithShape="1">
          <a:blip r:embed="rId4">
            <a:alphaModFix/>
          </a:blip>
          <a:srcRect b="11228" l="1873" r="5850" t="63441"/>
          <a:stretch/>
        </p:blipFill>
        <p:spPr>
          <a:xfrm>
            <a:off x="6863250" y="4370563"/>
            <a:ext cx="972350" cy="1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 rotWithShape="1">
          <a:blip r:embed="rId4">
            <a:alphaModFix/>
          </a:blip>
          <a:srcRect b="32663" l="1331" r="13879" t="41459"/>
          <a:stretch/>
        </p:blipFill>
        <p:spPr>
          <a:xfrm>
            <a:off x="5931975" y="4358500"/>
            <a:ext cx="931275" cy="15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ED037C"/>
              </a:buClr>
              <a:buSzPts val="1800"/>
              <a:buFont typeface="Arial"/>
              <a:buNone/>
            </a:pPr>
            <a:r>
              <a:rPr lang="en"/>
              <a:t>Key Data Sources</a:t>
            </a:r>
            <a:endParaRPr/>
          </a:p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Handling Data</a:t>
            </a:r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251525" y="116982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Problems in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4653825" y="1169825"/>
            <a:ext cx="42012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Sources Used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4653825" y="3216550"/>
            <a:ext cx="42012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Description of Data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187150" y="1517125"/>
            <a:ext cx="39489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Missing value “unknown” and various empty cells.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Created indicator variables of variables where only “Yes” is shown and the rest is blank.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Handle missing data by keeping missing data and categorizing as </a:t>
            </a:r>
            <a:r>
              <a:rPr lang="en" sz="1200"/>
              <a:t>its</a:t>
            </a:r>
            <a:r>
              <a:rPr lang="en" sz="1200"/>
              <a:t> own factor.</a:t>
            </a:r>
            <a:endParaRPr sz="1200"/>
          </a:p>
        </p:txBody>
      </p:sp>
      <p:graphicFrame>
        <p:nvGraphicFramePr>
          <p:cNvPr id="157" name="Google Shape;157;p22"/>
          <p:cNvGraphicFramePr/>
          <p:nvPr/>
        </p:nvGraphicFramePr>
        <p:xfrm>
          <a:off x="4710600" y="156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{B895EEDE-4CBD-48E1-8B10-DBFB786D20B2}</a:tableStyleId>
              </a:tblPr>
              <a:tblGrid>
                <a:gridCol w="1278600"/>
                <a:gridCol w="2816375"/>
              </a:tblGrid>
              <a:tr h="15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Dataset Name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Description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230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KSI Data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Traffic Collision: Killed or Seriously Injured (KSI) from 2006 – 2019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63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Reported Crime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Auto Theft, Break and Enter, Robbery and Theft from 2014 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– 2019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525" y="3009025"/>
            <a:ext cx="3948900" cy="19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2"/>
          <p:cNvSpPr txBox="1"/>
          <p:nvPr/>
        </p:nvSpPr>
        <p:spPr>
          <a:xfrm>
            <a:off x="4653825" y="3529275"/>
            <a:ext cx="42012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Single row represents an individual that was involved in a traffic accident at a certain point of time.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ACCNUM is a unique ID that represents a single traffic accident.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There can be multiple individuals in an accident, but only one accident per individual.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ctrTitle"/>
          </p:nvPr>
        </p:nvSpPr>
        <p:spPr>
          <a:xfrm>
            <a:off x="251521" y="2787774"/>
            <a:ext cx="7200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</a:pPr>
            <a:r>
              <a:rPr lang="en"/>
              <a:t>Exploratory Analysis</a:t>
            </a:r>
            <a:endParaRPr/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0" y="0"/>
            <a:ext cx="9144000" cy="2409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2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Stage</a:t>
            </a:r>
            <a:endParaRPr/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6875"/>
            <a:ext cx="3948901" cy="245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/>
        </p:nvSpPr>
        <p:spPr>
          <a:xfrm>
            <a:off x="175325" y="109362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Causes of Fatalities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4671125" y="1093625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Causes of Injury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125" y="1432700"/>
            <a:ext cx="3948900" cy="245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9750" y="4021650"/>
            <a:ext cx="4958724" cy="10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9275" y="4013800"/>
            <a:ext cx="2395150" cy="105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251521" y="205978"/>
            <a:ext cx="7200900" cy="42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Stage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251521" y="627534"/>
            <a:ext cx="7200900" cy="400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500"/>
              </a:spcAft>
              <a:buNone/>
            </a:pPr>
            <a:r>
              <a:rPr lang="en"/>
              <a:t>What are the factors that are highly related to fatal accidents?</a:t>
            </a:r>
            <a:endParaRPr/>
          </a:p>
        </p:txBody>
      </p:sp>
      <p:pic>
        <p:nvPicPr>
          <p:cNvPr id="183" name="Google Shape;183;p25"/>
          <p:cNvPicPr preferRelativeResize="0"/>
          <p:nvPr/>
        </p:nvPicPr>
        <p:blipFill rotWithShape="1">
          <a:blip r:embed="rId3">
            <a:alphaModFix/>
          </a:blip>
          <a:srcRect b="0" l="0" r="0" t="10984"/>
          <a:stretch/>
        </p:blipFill>
        <p:spPr>
          <a:xfrm>
            <a:off x="4482050" y="1475876"/>
            <a:ext cx="4476599" cy="32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 rotWithShape="1">
          <a:blip r:embed="rId4">
            <a:alphaModFix/>
          </a:blip>
          <a:srcRect b="0" l="0" r="0" t="12800"/>
          <a:stretch/>
        </p:blipFill>
        <p:spPr>
          <a:xfrm>
            <a:off x="150950" y="1532900"/>
            <a:ext cx="3948899" cy="24127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5"/>
          <p:cNvSpPr txBox="1"/>
          <p:nvPr/>
        </p:nvSpPr>
        <p:spPr>
          <a:xfrm>
            <a:off x="150950" y="3985250"/>
            <a:ext cx="3948900" cy="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Age Class: 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V</a:t>
            </a:r>
            <a:r>
              <a:rPr lang="en" sz="1300"/>
              <a:t>ariable derived from INVAGE.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Factor variables (eg. Truck)</a:t>
            </a:r>
            <a:r>
              <a:rPr b="1" lang="en" sz="1300"/>
              <a:t>: 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1 means the accident involves truck.</a:t>
            </a:r>
            <a:endParaRPr sz="1300"/>
          </a:p>
        </p:txBody>
      </p:sp>
      <p:sp>
        <p:nvSpPr>
          <p:cNvPr id="186" name="Google Shape;186;p25"/>
          <p:cNvSpPr txBox="1"/>
          <p:nvPr/>
        </p:nvSpPr>
        <p:spPr>
          <a:xfrm>
            <a:off x="150950" y="1111100"/>
            <a:ext cx="39489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4482050" y="1111100"/>
            <a:ext cx="4476600" cy="281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Other Factors: Truck, Speeding, </a:t>
            </a:r>
            <a:r>
              <a:rPr lang="en">
                <a:solidFill>
                  <a:schemeClr val="lt1"/>
                </a:solidFill>
              </a:rPr>
              <a:t>Collision</a:t>
            </a:r>
            <a:r>
              <a:rPr lang="en">
                <a:solidFill>
                  <a:schemeClr val="lt1"/>
                </a:solidFill>
              </a:rPr>
              <a:t> Type...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A8B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